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</p:sldMasterIdLst>
  <p:notesMasterIdLst>
    <p:notesMasterId r:id="rId8"/>
  </p:notesMasterIdLst>
  <p:sldIdLst>
    <p:sldId id="256" r:id="rId4"/>
    <p:sldId id="257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BB281-E3C6-4BF8-A8EF-16D6DC9C4B3A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D69C4-C07D-4AE7-8FB9-748EC9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4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0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334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809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13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514350" y="2241550"/>
            <a:ext cx="8116888" cy="1709738"/>
          </a:xfrm>
        </p:spPr>
        <p:txBody>
          <a:bodyPr anchor="ctr"/>
          <a:lstStyle>
            <a:lvl1pPr>
              <a:spcBef>
                <a:spcPct val="20000"/>
              </a:spcBef>
              <a:defRPr sz="3800">
                <a:solidFill>
                  <a:srgbClr val="007CC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81614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514350" y="4570413"/>
            <a:ext cx="8116888" cy="1054100"/>
          </a:xfrm>
          <a:ln/>
        </p:spPr>
        <p:txBody>
          <a:bodyPr/>
          <a:lstStyle>
            <a:lvl1pPr marL="0" indent="0">
              <a:lnSpc>
                <a:spcPct val="115000"/>
              </a:lnSpc>
              <a:spcBef>
                <a:spcPct val="35000"/>
              </a:spcBef>
              <a:buFontTx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1619" name="Line 19"/>
          <p:cNvSpPr>
            <a:spLocks noChangeShapeType="1"/>
          </p:cNvSpPr>
          <p:nvPr/>
        </p:nvSpPr>
        <p:spPr bwMode="auto">
          <a:xfrm>
            <a:off x="514350" y="1927225"/>
            <a:ext cx="8116888" cy="0"/>
          </a:xfrm>
          <a:prstGeom prst="line">
            <a:avLst/>
          </a:prstGeom>
          <a:noFill/>
          <a:ln w="12700">
            <a:solidFill>
              <a:srgbClr val="007CC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281631" name="Line 31"/>
          <p:cNvSpPr>
            <a:spLocks noChangeShapeType="1"/>
          </p:cNvSpPr>
          <p:nvPr/>
        </p:nvSpPr>
        <p:spPr bwMode="auto">
          <a:xfrm>
            <a:off x="514350" y="4265613"/>
            <a:ext cx="8116888" cy="0"/>
          </a:xfrm>
          <a:prstGeom prst="line">
            <a:avLst/>
          </a:prstGeom>
          <a:noFill/>
          <a:ln w="12700">
            <a:solidFill>
              <a:srgbClr val="007CC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</a:endParaRPr>
          </a:p>
        </p:txBody>
      </p:sp>
      <p:pic>
        <p:nvPicPr>
          <p:cNvPr id="281634" name="Picture 34" descr="AmgenTaglineBlue CMY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8250" y="1042988"/>
            <a:ext cx="2312988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2913996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9D726F-7549-45C6-AD0D-9B21075CE985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549905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3B1CBC-2E57-4FAB-B74E-1762FC61C824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927086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763" y="1462088"/>
            <a:ext cx="3983037" cy="4481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62088"/>
            <a:ext cx="3983038" cy="4481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61240F-5598-4446-9852-5D7370320A67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439030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D35A6D-3AB7-4759-92D5-45E678F88E89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913762"/>
      </p:ext>
    </p:extLst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4B4DDA-5887-4E62-974B-B2983EAF6096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297862"/>
      </p:ext>
    </p:extLst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B61CA7-916D-4CA9-9DC6-2D243EFD70CB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935362"/>
      </p:ext>
    </p:extLst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E6720FB-909B-48C9-A92D-5BE3A8CB5626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964422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803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360DF3-D5C5-4373-938A-95E6BAD141A9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625426"/>
      </p:ext>
    </p:extLst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35AECA-7441-4EA8-B790-1B5955A024CD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189311"/>
      </p:ext>
    </p:extLst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0"/>
            <a:ext cx="2028825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2763" y="0"/>
            <a:ext cx="59372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FBE33D-6219-4F46-B6C3-5CCC701EE76E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93443"/>
      </p:ext>
    </p:extLst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763" y="0"/>
            <a:ext cx="8116887" cy="11096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12763" y="1462088"/>
            <a:ext cx="8118475" cy="448151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12763" y="6397625"/>
            <a:ext cx="2794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617913" y="6397625"/>
            <a:ext cx="1905000" cy="365125"/>
          </a:xfrm>
        </p:spPr>
        <p:txBody>
          <a:bodyPr/>
          <a:lstStyle>
            <a:lvl1pPr>
              <a:defRPr/>
            </a:lvl1pPr>
          </a:lstStyle>
          <a:p>
            <a:fld id="{CCECED08-3AE7-4DCC-BB0B-90CF0373EFDA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5834063" y="6397625"/>
            <a:ext cx="1905000" cy="365125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87592"/>
      </p:ext>
    </p:extLst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50863" y="533400"/>
            <a:ext cx="82121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828800"/>
            <a:ext cx="36195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828800"/>
            <a:ext cx="36195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3924300"/>
            <a:ext cx="36195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38700" y="3924300"/>
            <a:ext cx="36195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810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13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514350" y="2241550"/>
            <a:ext cx="8116888" cy="1709738"/>
          </a:xfrm>
        </p:spPr>
        <p:txBody>
          <a:bodyPr anchor="ctr"/>
          <a:lstStyle>
            <a:lvl1pPr>
              <a:spcBef>
                <a:spcPct val="20000"/>
              </a:spcBef>
              <a:defRPr sz="3800">
                <a:solidFill>
                  <a:srgbClr val="007CC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81614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514350" y="4570413"/>
            <a:ext cx="8116888" cy="1054100"/>
          </a:xfrm>
          <a:ln/>
        </p:spPr>
        <p:txBody>
          <a:bodyPr/>
          <a:lstStyle>
            <a:lvl1pPr marL="0" indent="0">
              <a:lnSpc>
                <a:spcPct val="115000"/>
              </a:lnSpc>
              <a:spcBef>
                <a:spcPct val="35000"/>
              </a:spcBef>
              <a:buFontTx/>
              <a:buNone/>
              <a:defRPr sz="2000"/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81619" name="Line 19"/>
          <p:cNvSpPr>
            <a:spLocks noChangeShapeType="1"/>
          </p:cNvSpPr>
          <p:nvPr/>
        </p:nvSpPr>
        <p:spPr bwMode="auto">
          <a:xfrm>
            <a:off x="514350" y="1927225"/>
            <a:ext cx="8116888" cy="0"/>
          </a:xfrm>
          <a:prstGeom prst="line">
            <a:avLst/>
          </a:prstGeom>
          <a:noFill/>
          <a:ln w="12700">
            <a:solidFill>
              <a:srgbClr val="007CC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281631" name="Line 31"/>
          <p:cNvSpPr>
            <a:spLocks noChangeShapeType="1"/>
          </p:cNvSpPr>
          <p:nvPr/>
        </p:nvSpPr>
        <p:spPr bwMode="auto">
          <a:xfrm>
            <a:off x="514350" y="4265613"/>
            <a:ext cx="8116888" cy="0"/>
          </a:xfrm>
          <a:prstGeom prst="line">
            <a:avLst/>
          </a:prstGeom>
          <a:noFill/>
          <a:ln w="12700">
            <a:solidFill>
              <a:srgbClr val="007CC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</a:endParaRPr>
          </a:p>
        </p:txBody>
      </p:sp>
      <p:pic>
        <p:nvPicPr>
          <p:cNvPr id="281634" name="Picture 34" descr="AmgenTaglineBlue CMY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8250" y="1042988"/>
            <a:ext cx="2312988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9401334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9D726F-7549-45C6-AD0D-9B21075CE985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765483"/>
      </p:ext>
    </p:extLst>
  </p:cSld>
  <p:clrMapOvr>
    <a:masterClrMapping/>
  </p:clrMapOvr>
  <p:transition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3B1CBC-2E57-4FAB-B74E-1762FC61C824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672349"/>
      </p:ext>
    </p:extLst>
  </p:cSld>
  <p:clrMapOvr>
    <a:masterClrMapping/>
  </p:clrMapOvr>
  <p:transition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763" y="1462088"/>
            <a:ext cx="3983037" cy="4481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62088"/>
            <a:ext cx="3983038" cy="4481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61240F-5598-4446-9852-5D7370320A67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744236"/>
      </p:ext>
    </p:extLst>
  </p:cSld>
  <p:clrMapOvr>
    <a:masterClrMapping/>
  </p:clrMapOvr>
  <p:transition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D35A6D-3AB7-4759-92D5-45E678F88E89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942370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36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4B4DDA-5887-4E62-974B-B2983EAF6096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169754"/>
      </p:ext>
    </p:extLst>
  </p:cSld>
  <p:clrMapOvr>
    <a:masterClrMapping/>
  </p:clrMapOvr>
  <p:transition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B61CA7-916D-4CA9-9DC6-2D243EFD70CB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927471"/>
      </p:ext>
    </p:extLst>
  </p:cSld>
  <p:clrMapOvr>
    <a:masterClrMapping/>
  </p:clrMapOvr>
  <p:transition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E6720FB-909B-48C9-A92D-5BE3A8CB5626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801543"/>
      </p:ext>
    </p:extLst>
  </p:cSld>
  <p:clrMapOvr>
    <a:masterClrMapping/>
  </p:clrMapOvr>
  <p:transition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360DF3-D5C5-4373-938A-95E6BAD141A9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105340"/>
      </p:ext>
    </p:extLst>
  </p:cSld>
  <p:clrMapOvr>
    <a:masterClrMapping/>
  </p:clrMapOvr>
  <p:transition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35AECA-7441-4EA8-B790-1B5955A024CD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136605"/>
      </p:ext>
    </p:extLst>
  </p:cSld>
  <p:clrMapOvr>
    <a:masterClrMapping/>
  </p:clrMapOvr>
  <p:transition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0"/>
            <a:ext cx="2028825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2763" y="0"/>
            <a:ext cx="59372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FBE33D-6219-4F46-B6C3-5CCC701EE76E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226926"/>
      </p:ext>
    </p:extLst>
  </p:cSld>
  <p:clrMapOvr>
    <a:masterClrMapping/>
  </p:clrMapOvr>
  <p:transition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763" y="0"/>
            <a:ext cx="8116887" cy="11096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12763" y="1462088"/>
            <a:ext cx="8118475" cy="448151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12763" y="6397625"/>
            <a:ext cx="2794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dirty="0">
              <a:solidFill>
                <a:srgbClr val="77777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617913" y="6397625"/>
            <a:ext cx="1905000" cy="365125"/>
          </a:xfrm>
        </p:spPr>
        <p:txBody>
          <a:bodyPr/>
          <a:lstStyle>
            <a:lvl1pPr>
              <a:defRPr/>
            </a:lvl1pPr>
          </a:lstStyle>
          <a:p>
            <a:fld id="{CCECED08-3AE7-4DCC-BB0B-90CF0373EFDA}" type="slidenum">
              <a:rPr lang="en-US">
                <a:solidFill>
                  <a:srgbClr val="777777"/>
                </a:solidFill>
              </a:rPr>
              <a:pPr/>
              <a:t>‹#›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5834063" y="6397625"/>
            <a:ext cx="1905000" cy="365125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540091"/>
      </p:ext>
    </p:extLst>
  </p:cSld>
  <p:clrMapOvr>
    <a:masterClrMapping/>
  </p:clrMapOvr>
  <p:transition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50863" y="533400"/>
            <a:ext cx="82121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828800"/>
            <a:ext cx="36195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828800"/>
            <a:ext cx="36195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3924300"/>
            <a:ext cx="36195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38700" y="3924300"/>
            <a:ext cx="36195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8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2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79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6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57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8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F78E0-AA3F-4E02-8B2F-B49CA8DAB7C3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83D80-6CD9-4A5F-847A-EB8BE4F37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1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99" name="Rectangle 23"/>
          <p:cNvSpPr>
            <a:spLocks noGrp="1" noChangeArrowheads="1"/>
          </p:cNvSpPr>
          <p:nvPr>
            <p:ph type="title"/>
          </p:nvPr>
        </p:nvSpPr>
        <p:spPr bwMode="gray">
          <a:xfrm>
            <a:off x="512763" y="0"/>
            <a:ext cx="8116887" cy="1109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0600" name="Rectangle 24"/>
          <p:cNvSpPr>
            <a:spLocks noGrp="1" noChangeArrowheads="1"/>
          </p:cNvSpPr>
          <p:nvPr>
            <p:ph type="body" idx="1"/>
          </p:nvPr>
        </p:nvSpPr>
        <p:spPr bwMode="gray">
          <a:xfrm>
            <a:off x="512763" y="1462088"/>
            <a:ext cx="8118475" cy="44815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0601" name="Rectangle 2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12763" y="6397625"/>
            <a:ext cx="279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b="1" dirty="0">
              <a:solidFill>
                <a:srgbClr val="777777"/>
              </a:solidFill>
            </a:endParaRPr>
          </a:p>
        </p:txBody>
      </p:sp>
      <p:sp>
        <p:nvSpPr>
          <p:cNvPr id="280602" name="Rectangle 2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3617913" y="6397625"/>
            <a:ext cx="1905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A5F255E0-0965-4D00-A9C4-DE1C9801DC8D}" type="slidenum">
              <a:rPr lang="en-US" b="1">
                <a:solidFill>
                  <a:srgbClr val="777777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777777"/>
              </a:solidFill>
            </a:endParaRPr>
          </a:p>
        </p:txBody>
      </p:sp>
      <p:sp>
        <p:nvSpPr>
          <p:cNvPr id="280603" name="Rectangle 27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834063" y="6397625"/>
            <a:ext cx="1905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777777"/>
              </a:solidFill>
            </a:endParaRPr>
          </a:p>
        </p:txBody>
      </p:sp>
      <p:sp>
        <p:nvSpPr>
          <p:cNvPr id="280614" name="Line 38"/>
          <p:cNvSpPr>
            <a:spLocks noChangeShapeType="1"/>
          </p:cNvSpPr>
          <p:nvPr/>
        </p:nvSpPr>
        <p:spPr bwMode="auto">
          <a:xfrm>
            <a:off x="514350" y="1150938"/>
            <a:ext cx="8116888" cy="0"/>
          </a:xfrm>
          <a:prstGeom prst="line">
            <a:avLst/>
          </a:prstGeom>
          <a:noFill/>
          <a:ln w="12700">
            <a:solidFill>
              <a:srgbClr val="007CC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49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wipe dir="r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99" name="Rectangle 23"/>
          <p:cNvSpPr>
            <a:spLocks noGrp="1" noChangeArrowheads="1"/>
          </p:cNvSpPr>
          <p:nvPr>
            <p:ph type="title"/>
          </p:nvPr>
        </p:nvSpPr>
        <p:spPr bwMode="gray">
          <a:xfrm>
            <a:off x="512763" y="0"/>
            <a:ext cx="8116887" cy="1109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0600" name="Rectangle 24"/>
          <p:cNvSpPr>
            <a:spLocks noGrp="1" noChangeArrowheads="1"/>
          </p:cNvSpPr>
          <p:nvPr>
            <p:ph type="body" idx="1"/>
          </p:nvPr>
        </p:nvSpPr>
        <p:spPr bwMode="gray">
          <a:xfrm>
            <a:off x="512763" y="1462088"/>
            <a:ext cx="8118475" cy="44815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0601" name="Rectangle 2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12763" y="6397625"/>
            <a:ext cx="279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777777"/>
                </a:solidFill>
              </a:rPr>
              <a:t>Bioprocess International  Conference, Sept. 20-24, 2010, Providence, RI</a:t>
            </a:r>
            <a:endParaRPr lang="en-US" b="1" dirty="0">
              <a:solidFill>
                <a:srgbClr val="777777"/>
              </a:solidFill>
            </a:endParaRPr>
          </a:p>
        </p:txBody>
      </p:sp>
      <p:sp>
        <p:nvSpPr>
          <p:cNvPr id="280602" name="Rectangle 2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3617913" y="6397625"/>
            <a:ext cx="1905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A5F255E0-0965-4D00-A9C4-DE1C9801DC8D}" type="slidenum">
              <a:rPr lang="en-US" b="1">
                <a:solidFill>
                  <a:srgbClr val="777777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777777"/>
              </a:solidFill>
            </a:endParaRPr>
          </a:p>
        </p:txBody>
      </p:sp>
      <p:sp>
        <p:nvSpPr>
          <p:cNvPr id="280603" name="Rectangle 27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834063" y="6397625"/>
            <a:ext cx="1905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777777"/>
              </a:solidFill>
            </a:endParaRPr>
          </a:p>
        </p:txBody>
      </p:sp>
      <p:sp>
        <p:nvSpPr>
          <p:cNvPr id="280614" name="Line 38"/>
          <p:cNvSpPr>
            <a:spLocks noChangeShapeType="1"/>
          </p:cNvSpPr>
          <p:nvPr/>
        </p:nvSpPr>
        <p:spPr bwMode="auto">
          <a:xfrm>
            <a:off x="514350" y="1150938"/>
            <a:ext cx="8116888" cy="0"/>
          </a:xfrm>
          <a:prstGeom prst="line">
            <a:avLst/>
          </a:prstGeom>
          <a:noFill/>
          <a:ln w="12700">
            <a:solidFill>
              <a:srgbClr val="007CC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</a:endParaRPr>
          </a:p>
        </p:txBody>
      </p:sp>
      <p:pic>
        <p:nvPicPr>
          <p:cNvPr id="280619" name="Picture 43" descr="Amgen_Blue_CMYK [Converted]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45425" y="6492875"/>
            <a:ext cx="785813" cy="192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080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>
    <p:wipe dir="r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4.jpeg"/><Relationship Id="rId7" Type="http://schemas.openxmlformats.org/officeDocument/2006/relationships/hyperlink" Target="http://www.google.com/url?sa=i&amp;rct=j&amp;q=&amp;esrc=s&amp;frm=1&amp;source=images&amp;cd=&amp;cad=rja&amp;docid=Z6uC5vg7O7AnxM&amp;tbnid=4RFt84QE-bfwUM:&amp;ved=0CAUQjRw&amp;url=http://www.tcmlondon.com/en/ePharm.html&amp;ei=El5KUtOUFciGyAHCgYHoCw&amp;bvm=bv.53371865,d.aWc&amp;psig=AFQjCNGjJnnwYYu8nSjT7v4DDug-HG6N9w&amp;ust=1380691822458533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Raw Material Variability  Discussion – PPAR 2013 @ BMS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Facilitator: Cenk Undey, Ph.D. </a:t>
            </a:r>
          </a:p>
          <a:p>
            <a:r>
              <a:rPr lang="en-US" dirty="0" smtClean="0"/>
              <a:t>Amgen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457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788" y="81888"/>
            <a:ext cx="8748211" cy="1109663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1"/>
                </a:solidFill>
              </a:rPr>
              <a:t>Raw Material Variation Poses Risk to Process and Product in (Bio)pharmaceutical Manufacturing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Drug Substance</a:t>
            </a:r>
          </a:p>
          <a:p>
            <a:pPr lvl="1"/>
            <a:r>
              <a:rPr lang="en-US" dirty="0" smtClean="0"/>
              <a:t>Media and Buffers</a:t>
            </a:r>
          </a:p>
          <a:p>
            <a:pPr lvl="1"/>
            <a:r>
              <a:rPr lang="en-US" dirty="0" smtClean="0"/>
              <a:t>Disposables</a:t>
            </a:r>
          </a:p>
          <a:p>
            <a:pPr lvl="1"/>
            <a:r>
              <a:rPr lang="en-US" dirty="0" smtClean="0"/>
              <a:t>Resins and Filters</a:t>
            </a:r>
          </a:p>
          <a:p>
            <a:pPr lvl="1"/>
            <a:r>
              <a:rPr lang="en-US" dirty="0" smtClean="0"/>
              <a:t>Chemicals and Excipients</a:t>
            </a:r>
          </a:p>
          <a:p>
            <a:r>
              <a:rPr lang="en-US" dirty="0" smtClean="0"/>
              <a:t>Drug Product</a:t>
            </a:r>
          </a:p>
          <a:p>
            <a:pPr lvl="1"/>
            <a:r>
              <a:rPr lang="en-US" dirty="0" smtClean="0"/>
              <a:t>Buffers</a:t>
            </a:r>
          </a:p>
          <a:p>
            <a:pPr lvl="1"/>
            <a:r>
              <a:rPr lang="en-US" dirty="0" smtClean="0"/>
              <a:t>Chemicals and Excipients</a:t>
            </a:r>
          </a:p>
          <a:p>
            <a:pPr lvl="1"/>
            <a:r>
              <a:rPr lang="en-US" dirty="0" smtClean="0"/>
              <a:t>Primary Containers (syringes, vials, cappers, stoppers)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9D726F-7549-45C6-AD0D-9B21075CE985}" type="slidenum">
              <a:rPr lang="en-US" smtClean="0">
                <a:solidFill>
                  <a:srgbClr val="777777"/>
                </a:solidFill>
              </a:rPr>
              <a:pPr/>
              <a:t>2</a:t>
            </a:fld>
            <a:endParaRPr lang="en-US">
              <a:solidFill>
                <a:srgbClr val="777777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ltGray">
          <a:xfrm>
            <a:off x="0" y="6161088"/>
            <a:ext cx="9144001" cy="701675"/>
          </a:xfrm>
          <a:prstGeom prst="rect">
            <a:avLst/>
          </a:prstGeom>
          <a:solidFill>
            <a:schemeClr val="accent1"/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FFFFFF"/>
                </a:solidFill>
              </a:rPr>
              <a:t>Understanding and Managing Supply Chain is Critical</a:t>
            </a:r>
          </a:p>
        </p:txBody>
      </p:sp>
      <p:pic>
        <p:nvPicPr>
          <p:cNvPr id="7" name="Picture 2" descr="https://encrypted-tbn1.google.com/images?q=tbn:ANd9GcSKYl1eNTz08Kjh6pguFT7v90OLSypkO3COit6O-O8324dvbAT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8026" y="3773728"/>
            <a:ext cx="982523" cy="69181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pic>
        <p:nvPicPr>
          <p:cNvPr id="8" name="Picture 2" descr="BD Hypak prefillable glass syrin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3353" y="4516615"/>
            <a:ext cx="795746" cy="106255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pic>
        <p:nvPicPr>
          <p:cNvPr id="145415" name="Picture 7" descr="C:\Users\cundey\AppData\Local\Microsoft\Windows\Temporary Internet Files\Content.IE5\EQSUDV0D\MP900402696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3809" y="1462088"/>
            <a:ext cx="1345841" cy="1330252"/>
          </a:xfrm>
          <a:prstGeom prst="rect">
            <a:avLst/>
          </a:prstGeom>
          <a:noFill/>
        </p:spPr>
      </p:pic>
      <p:pic>
        <p:nvPicPr>
          <p:cNvPr id="145417" name="Picture 9" descr="C:\Users\cundey\AppData\Local\Microsoft\Windows\Temporary Internet Files\Content.IE5\JR8FT00W\MP900448711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22913" y="2156651"/>
            <a:ext cx="949174" cy="830047"/>
          </a:xfrm>
          <a:prstGeom prst="rect">
            <a:avLst/>
          </a:prstGeom>
          <a:noFill/>
        </p:spPr>
      </p:pic>
      <p:pic>
        <p:nvPicPr>
          <p:cNvPr id="1026" name="Picture 2" descr="https://encrypted-tbn1.gstatic.com/images?q=tbn:ANd9GcRzWDSCtFFMBcEnl3WWoEqbuMUOrm3_2PDOQArKyTcz8Q-NWtC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876800"/>
            <a:ext cx="1714500" cy="1102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tcmlondon.com/images/excipients.gif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050723"/>
            <a:ext cx="1095375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13796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Discussion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763" y="1233488"/>
            <a:ext cx="8118475" cy="5014912"/>
          </a:xfrm>
        </p:spPr>
        <p:txBody>
          <a:bodyPr/>
          <a:lstStyle/>
          <a:p>
            <a:r>
              <a:rPr lang="en-US" dirty="0" smtClean="0"/>
              <a:t>Raw Material characterization</a:t>
            </a:r>
          </a:p>
          <a:p>
            <a:pPr lvl="1"/>
            <a:r>
              <a:rPr lang="en-US" dirty="0" smtClean="0"/>
              <a:t>How much is being done up front?</a:t>
            </a:r>
          </a:p>
          <a:p>
            <a:pPr lvl="1"/>
            <a:r>
              <a:rPr lang="en-US" dirty="0" smtClean="0"/>
              <a:t>How much PAT is being used for RM Characterization?</a:t>
            </a:r>
          </a:p>
          <a:p>
            <a:pPr lvl="1"/>
            <a:r>
              <a:rPr lang="en-US" dirty="0" smtClean="0"/>
              <a:t>How to capture raw material variability across product lifecycle?</a:t>
            </a:r>
          </a:p>
          <a:p>
            <a:r>
              <a:rPr lang="en-US" dirty="0" smtClean="0"/>
              <a:t>Continued Verification and On-going trending</a:t>
            </a:r>
          </a:p>
          <a:p>
            <a:pPr lvl="1"/>
            <a:r>
              <a:rPr lang="en-US" dirty="0" smtClean="0"/>
              <a:t>How much on going trending? Evaluate correlations to the product performance?</a:t>
            </a:r>
          </a:p>
          <a:p>
            <a:pPr lvl="1"/>
            <a:r>
              <a:rPr lang="en-US" dirty="0" smtClean="0"/>
              <a:t>Multivariate monitoring to capture learning for RM variation post-commercialization</a:t>
            </a:r>
          </a:p>
          <a:p>
            <a:r>
              <a:rPr lang="en-US" dirty="0" smtClean="0"/>
              <a:t>How about controlling RM Variability?</a:t>
            </a:r>
          </a:p>
          <a:p>
            <a:pPr lvl="1"/>
            <a:r>
              <a:rPr lang="en-US" dirty="0" smtClean="0"/>
              <a:t>Procedural controls? Specs?</a:t>
            </a:r>
          </a:p>
          <a:p>
            <a:pPr lvl="1"/>
            <a:r>
              <a:rPr lang="en-US" dirty="0" err="1" smtClean="0"/>
              <a:t>Feedforward</a:t>
            </a:r>
            <a:r>
              <a:rPr lang="en-US" dirty="0" smtClean="0"/>
              <a:t>/feedback control?</a:t>
            </a:r>
          </a:p>
          <a:p>
            <a:pPr lvl="1"/>
            <a:r>
              <a:rPr lang="en-US" dirty="0" smtClean="0"/>
              <a:t>Relationships with the suppliers to reduce variation?</a:t>
            </a:r>
          </a:p>
          <a:p>
            <a:pPr lvl="1"/>
            <a:r>
              <a:rPr lang="en-US" dirty="0" smtClean="0"/>
              <a:t>Any prescreening (e.g., PAT-based/</a:t>
            </a:r>
            <a:r>
              <a:rPr lang="en-US" dirty="0" err="1" smtClean="0"/>
              <a:t>chemometrics</a:t>
            </a:r>
            <a:r>
              <a:rPr lang="en-US" dirty="0" smtClean="0"/>
              <a:t> based)?</a:t>
            </a:r>
          </a:p>
          <a:p>
            <a:pPr lvl="1"/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533400" y="1143000"/>
            <a:ext cx="784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65466914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PPAR Collaboration </a:t>
            </a:r>
            <a:r>
              <a:rPr lang="en-US" sz="2800" dirty="0" smtClean="0">
                <a:solidFill>
                  <a:schemeClr val="accent1"/>
                </a:solidFill>
              </a:rPr>
              <a:t>opportunity for </a:t>
            </a:r>
            <a:r>
              <a:rPr lang="en-US" sz="2800" dirty="0">
                <a:solidFill>
                  <a:schemeClr val="accent1"/>
                </a:solidFill>
              </a:rPr>
              <a:t>electronic data transfer standards for Raw Materials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agreed upon </a:t>
            </a:r>
            <a:r>
              <a:rPr lang="en-US" dirty="0" err="1" smtClean="0"/>
              <a:t>pharma</a:t>
            </a:r>
            <a:r>
              <a:rPr lang="en-US" dirty="0" smtClean="0"/>
              <a:t>/</a:t>
            </a:r>
            <a:r>
              <a:rPr lang="en-US" dirty="0" err="1" smtClean="0"/>
              <a:t>biopharma</a:t>
            </a:r>
            <a:r>
              <a:rPr lang="en-US" dirty="0" smtClean="0"/>
              <a:t> standard would be helpful to lower the activation energy required with the suppliers (also a standard will reduce TCO)</a:t>
            </a:r>
          </a:p>
          <a:p>
            <a:r>
              <a:rPr lang="en-US" dirty="0" smtClean="0"/>
              <a:t>Proposal: </a:t>
            </a:r>
          </a:p>
          <a:p>
            <a:pPr lvl="1"/>
            <a:r>
              <a:rPr lang="en-US" dirty="0" smtClean="0"/>
              <a:t>Form a working group from PPAR</a:t>
            </a:r>
          </a:p>
          <a:p>
            <a:pPr lvl="1"/>
            <a:r>
              <a:rPr lang="en-US" dirty="0" smtClean="0"/>
              <a:t>Review Amgen’s method for general applicability and gather comments to generalize across bio/</a:t>
            </a:r>
            <a:r>
              <a:rPr lang="en-US" dirty="0" err="1" smtClean="0"/>
              <a:t>pharma</a:t>
            </a:r>
            <a:r>
              <a:rPr lang="en-US" dirty="0" smtClean="0"/>
              <a:t> industry requirements</a:t>
            </a:r>
          </a:p>
          <a:p>
            <a:pPr lvl="1"/>
            <a:r>
              <a:rPr lang="en-US" dirty="0" smtClean="0"/>
              <a:t>Approach ASTM E55 committee to draft the standard for publication (Preliminary approach via Duncan Low was positive)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533400" y="1143000"/>
            <a:ext cx="784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72376592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mgenPowerpointTemplate">
  <a:themeElements>
    <a:clrScheme name="Amgen Powerpoint Template 1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63C3"/>
      </a:accent1>
      <a:accent2>
        <a:srgbClr val="FCC30C"/>
      </a:accent2>
      <a:accent3>
        <a:srgbClr val="FFFFFF"/>
      </a:accent3>
      <a:accent4>
        <a:srgbClr val="000000"/>
      </a:accent4>
      <a:accent5>
        <a:srgbClr val="AAB7DE"/>
      </a:accent5>
      <a:accent6>
        <a:srgbClr val="E4B00A"/>
      </a:accent6>
      <a:hlink>
        <a:srgbClr val="42865C"/>
      </a:hlink>
      <a:folHlink>
        <a:srgbClr val="C0362C"/>
      </a:folHlink>
    </a:clrScheme>
    <a:fontScheme name="Amgen Powerpoin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mgen Powerpoint Template 1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63C3"/>
        </a:accent1>
        <a:accent2>
          <a:srgbClr val="FCC30C"/>
        </a:accent2>
        <a:accent3>
          <a:srgbClr val="FFFFFF"/>
        </a:accent3>
        <a:accent4>
          <a:srgbClr val="000000"/>
        </a:accent4>
        <a:accent5>
          <a:srgbClr val="AAB7DE"/>
        </a:accent5>
        <a:accent6>
          <a:srgbClr val="E4B00A"/>
        </a:accent6>
        <a:hlink>
          <a:srgbClr val="42865C"/>
        </a:hlink>
        <a:folHlink>
          <a:srgbClr val="C0362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gen Powerpoint Template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7CC2"/>
        </a:accent1>
        <a:accent2>
          <a:srgbClr val="FCC30C"/>
        </a:accent2>
        <a:accent3>
          <a:srgbClr val="FFFFFF"/>
        </a:accent3>
        <a:accent4>
          <a:srgbClr val="000000"/>
        </a:accent4>
        <a:accent5>
          <a:srgbClr val="AABFDD"/>
        </a:accent5>
        <a:accent6>
          <a:srgbClr val="E4B00A"/>
        </a:accent6>
        <a:hlink>
          <a:srgbClr val="42865C"/>
        </a:hlink>
        <a:folHlink>
          <a:srgbClr val="C0362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AmgenPowerpointTemplate">
  <a:themeElements>
    <a:clrScheme name="Amgen Powerpoint Template 1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63C3"/>
      </a:accent1>
      <a:accent2>
        <a:srgbClr val="FCC30C"/>
      </a:accent2>
      <a:accent3>
        <a:srgbClr val="FFFFFF"/>
      </a:accent3>
      <a:accent4>
        <a:srgbClr val="000000"/>
      </a:accent4>
      <a:accent5>
        <a:srgbClr val="AAB7DE"/>
      </a:accent5>
      <a:accent6>
        <a:srgbClr val="E4B00A"/>
      </a:accent6>
      <a:hlink>
        <a:srgbClr val="42865C"/>
      </a:hlink>
      <a:folHlink>
        <a:srgbClr val="C0362C"/>
      </a:folHlink>
    </a:clrScheme>
    <a:fontScheme name="Amgen Powerpoin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mgen Powerpoint Template 1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63C3"/>
        </a:accent1>
        <a:accent2>
          <a:srgbClr val="FCC30C"/>
        </a:accent2>
        <a:accent3>
          <a:srgbClr val="FFFFFF"/>
        </a:accent3>
        <a:accent4>
          <a:srgbClr val="000000"/>
        </a:accent4>
        <a:accent5>
          <a:srgbClr val="AAB7DE"/>
        </a:accent5>
        <a:accent6>
          <a:srgbClr val="E4B00A"/>
        </a:accent6>
        <a:hlink>
          <a:srgbClr val="42865C"/>
        </a:hlink>
        <a:folHlink>
          <a:srgbClr val="C0362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gen Powerpoint Template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7CC2"/>
        </a:accent1>
        <a:accent2>
          <a:srgbClr val="FCC30C"/>
        </a:accent2>
        <a:accent3>
          <a:srgbClr val="FFFFFF"/>
        </a:accent3>
        <a:accent4>
          <a:srgbClr val="000000"/>
        </a:accent4>
        <a:accent5>
          <a:srgbClr val="AABFDD"/>
        </a:accent5>
        <a:accent6>
          <a:srgbClr val="E4B00A"/>
        </a:accent6>
        <a:hlink>
          <a:srgbClr val="42865C"/>
        </a:hlink>
        <a:folHlink>
          <a:srgbClr val="C0362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235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AmgenPowerpointTemplate</vt:lpstr>
      <vt:lpstr>1_AmgenPowerpointTemplate</vt:lpstr>
      <vt:lpstr>Raw Material Variability  Discussion – PPAR 2013 @ BMS</vt:lpstr>
      <vt:lpstr>Raw Material Variation Poses Risk to Process and Product in (Bio)pharmaceutical Manufacturing</vt:lpstr>
      <vt:lpstr>Discussion Points</vt:lpstr>
      <vt:lpstr>PPAR Collaboration opportunity for electronic data transfer standards for Raw Materials</vt:lpstr>
    </vt:vector>
  </TitlesOfParts>
  <Company>Amgen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Raw Material Variability  Discussion – PPAR 2013 @ BMS</dc:title>
  <dc:creator>Undey, Cenk</dc:creator>
  <cp:lastModifiedBy>Justin Pritchard</cp:lastModifiedBy>
  <cp:revision>15</cp:revision>
  <dcterms:created xsi:type="dcterms:W3CDTF">2013-10-01T05:10:20Z</dcterms:created>
  <dcterms:modified xsi:type="dcterms:W3CDTF">2013-11-05T22:33:26Z</dcterms:modified>
</cp:coreProperties>
</file>