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-10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EF61AE-2776-4C6A-95CF-ADDB125F7F46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134C-9649-4609-A00F-589775A037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BA134C-9649-4609-A00F-589775A037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A30D5-A559-4914-BA42-354B16E905CC}" type="datetimeFigureOut">
              <a:rPr lang="en-US" smtClean="0"/>
              <a:pPr/>
              <a:t>9/26/2011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11AAE-33D6-43D5-A0CF-3843F48E3B5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Small molecules</a:t>
            </a:r>
            <a:endParaRPr lang="en-US" dirty="0"/>
          </a:p>
        </p:txBody>
      </p:sp>
      <p:sp>
        <p:nvSpPr>
          <p:cNvPr id="8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16764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dirty="0" smtClean="0"/>
              <a:t>Liquids</a:t>
            </a:r>
          </a:p>
          <a:p>
            <a:pPr lvl="1"/>
            <a:r>
              <a:rPr lang="en-US" sz="2000" dirty="0" smtClean="0"/>
              <a:t>Solvent composition</a:t>
            </a:r>
          </a:p>
          <a:p>
            <a:pPr lvl="1"/>
            <a:r>
              <a:rPr lang="en-US" sz="2000" dirty="0" smtClean="0"/>
              <a:t>Reactions</a:t>
            </a:r>
          </a:p>
          <a:p>
            <a:pPr lvl="1"/>
            <a:r>
              <a:rPr lang="en-US" sz="2000" dirty="0" smtClean="0"/>
              <a:t>HME</a:t>
            </a:r>
            <a:endParaRPr lang="en-US" sz="2000" dirty="0"/>
          </a:p>
        </p:txBody>
      </p:sp>
      <p:sp>
        <p:nvSpPr>
          <p:cNvPr id="9" name="Content Placeholder 4"/>
          <p:cNvSpPr>
            <a:spLocks noGrp="1"/>
          </p:cNvSpPr>
          <p:nvPr>
            <p:ph sz="half" idx="1"/>
          </p:nvPr>
        </p:nvSpPr>
        <p:spPr>
          <a:xfrm>
            <a:off x="4572000" y="1371600"/>
            <a:ext cx="4038600" cy="1676400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2400" dirty="0" smtClean="0"/>
              <a:t>Dry Powder </a:t>
            </a:r>
          </a:p>
          <a:p>
            <a:pPr lvl="1"/>
            <a:r>
              <a:rPr lang="en-US" sz="2000" dirty="0" smtClean="0"/>
              <a:t>Blending</a:t>
            </a:r>
          </a:p>
          <a:p>
            <a:pPr lvl="1"/>
            <a:r>
              <a:rPr lang="en-US" sz="2000" dirty="0" smtClean="0"/>
              <a:t>Dry Granulation</a:t>
            </a:r>
          </a:p>
          <a:p>
            <a:pPr lvl="1"/>
            <a:r>
              <a:rPr lang="en-US" sz="2000" dirty="0" smtClean="0"/>
              <a:t>Dry milling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10" name="Content Placeholder 4"/>
          <p:cNvSpPr>
            <a:spLocks noGrp="1"/>
          </p:cNvSpPr>
          <p:nvPr>
            <p:ph sz="half" idx="1"/>
          </p:nvPr>
        </p:nvSpPr>
        <p:spPr>
          <a:xfrm>
            <a:off x="457200" y="3124200"/>
            <a:ext cx="4038600" cy="1905000"/>
          </a:xfrm>
          <a:ln>
            <a:solidFill>
              <a:schemeClr val="accent1"/>
            </a:solidFill>
          </a:ln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Wet solids</a:t>
            </a:r>
          </a:p>
          <a:p>
            <a:pPr lvl="1"/>
            <a:r>
              <a:rPr lang="en-US" sz="2000" dirty="0" smtClean="0"/>
              <a:t>API Crystallization</a:t>
            </a:r>
          </a:p>
          <a:p>
            <a:pPr lvl="1"/>
            <a:r>
              <a:rPr lang="en-US" sz="2000" dirty="0" smtClean="0"/>
              <a:t>Wet milling</a:t>
            </a:r>
          </a:p>
          <a:p>
            <a:pPr lvl="1"/>
            <a:r>
              <a:rPr lang="en-US" sz="2000" dirty="0" smtClean="0"/>
              <a:t>HSWG</a:t>
            </a:r>
          </a:p>
          <a:p>
            <a:pPr lvl="1"/>
            <a:r>
              <a:rPr lang="en-US" sz="2000" dirty="0" smtClean="0"/>
              <a:t>Dissolution of particles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11" name="Content Placeholder 4"/>
          <p:cNvSpPr>
            <a:spLocks noGrp="1"/>
          </p:cNvSpPr>
          <p:nvPr>
            <p:ph sz="half" idx="1"/>
          </p:nvPr>
        </p:nvSpPr>
        <p:spPr>
          <a:xfrm>
            <a:off x="4572000" y="3124200"/>
            <a:ext cx="4038600" cy="16764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dirty="0" smtClean="0"/>
              <a:t>Tablets</a:t>
            </a:r>
          </a:p>
          <a:p>
            <a:pPr lvl="1"/>
            <a:r>
              <a:rPr lang="en-US" sz="2000" dirty="0" smtClean="0"/>
              <a:t>Compression</a:t>
            </a:r>
          </a:p>
          <a:p>
            <a:pPr lvl="1"/>
            <a:r>
              <a:rPr lang="en-US" sz="2000" dirty="0" err="1" smtClean="0"/>
              <a:t>Bilayers</a:t>
            </a:r>
            <a:endParaRPr lang="en-US" sz="2000" dirty="0" smtClean="0"/>
          </a:p>
          <a:p>
            <a:pPr lvl="1"/>
            <a:r>
              <a:rPr lang="en-US" sz="2000" dirty="0" smtClean="0"/>
              <a:t>Coating</a:t>
            </a:r>
          </a:p>
          <a:p>
            <a:pPr lvl="1"/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1" y="5410200"/>
            <a:ext cx="815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Where do we see gaps in technology, sensors, understanding of CQA / process relationships, sampling, correlation to reference methods?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Are there units ops that are not adequately covers by PAT approaches?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</a:t>
            </a:r>
            <a:r>
              <a:rPr lang="en-US" dirty="0" smtClean="0"/>
              <a:t>New?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038600" cy="2286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dirty="0" smtClean="0"/>
              <a:t>Sensors</a:t>
            </a:r>
          </a:p>
          <a:p>
            <a:pPr lvl="1"/>
            <a:r>
              <a:rPr lang="en-US" sz="2000" dirty="0" smtClean="0"/>
              <a:t>Microwave</a:t>
            </a:r>
          </a:p>
          <a:p>
            <a:pPr lvl="1"/>
            <a:r>
              <a:rPr lang="en-US" sz="2000" dirty="0" smtClean="0"/>
              <a:t>Ultrasound</a:t>
            </a:r>
          </a:p>
          <a:p>
            <a:pPr lvl="1"/>
            <a:r>
              <a:rPr lang="en-US" sz="2000" dirty="0" err="1" smtClean="0"/>
              <a:t>Hyperspectral</a:t>
            </a:r>
            <a:r>
              <a:rPr lang="en-US" sz="2000" dirty="0" smtClean="0"/>
              <a:t> imagers</a:t>
            </a:r>
          </a:p>
          <a:p>
            <a:pPr lvl="1"/>
            <a:r>
              <a:rPr lang="en-US" sz="2000" dirty="0" smtClean="0"/>
              <a:t>Handheld </a:t>
            </a:r>
            <a:r>
              <a:rPr lang="en-US" sz="2000" dirty="0" smtClean="0"/>
              <a:t>analyzers</a:t>
            </a:r>
          </a:p>
          <a:p>
            <a:pPr lvl="1"/>
            <a:r>
              <a:rPr lang="en-US" sz="2000" dirty="0" smtClean="0"/>
              <a:t>Hyphenated technologies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114800" cy="2286000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sz="2400" dirty="0" smtClean="0"/>
              <a:t>Processing Equipment</a:t>
            </a:r>
          </a:p>
          <a:p>
            <a:pPr lvl="1"/>
            <a:r>
              <a:rPr lang="en-US" sz="2000" dirty="0" smtClean="0"/>
              <a:t>Continuous </a:t>
            </a:r>
            <a:r>
              <a:rPr lang="en-US" sz="2000" dirty="0" smtClean="0"/>
              <a:t>manufacturing</a:t>
            </a:r>
          </a:p>
          <a:p>
            <a:pPr lvl="1"/>
            <a:r>
              <a:rPr lang="en-US" sz="2000" dirty="0" smtClean="0"/>
              <a:t>Extruders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0" y="4114800"/>
            <a:ext cx="4038600" cy="21336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Software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noProof="0" dirty="0" smtClean="0"/>
              <a:t>Data </a:t>
            </a:r>
            <a:r>
              <a:rPr lang="en-US" sz="2000" noProof="0" dirty="0" smtClean="0"/>
              <a:t>management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dirty="0" smtClean="0"/>
              <a:t>MVA</a:t>
            </a:r>
            <a:endParaRPr lang="en-US" sz="2000" noProof="0" dirty="0" smtClean="0"/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81000" y="4114800"/>
            <a:ext cx="4038600" cy="21336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Development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noProof="0" dirty="0" smtClean="0"/>
              <a:t>Lower burden development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/>
              <a:t>Validation expectations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Transfer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en-US" sz="2000" b="0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Model</a:t>
            </a:r>
            <a:r>
              <a:rPr kumimoji="0" lang="en-US" sz="20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maintenance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2000" b="0" i="0" u="none" strike="noStrike" kern="1200" cap="none" spc="0" normalizeH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operations modeling</a:t>
            </a:r>
          </a:p>
          <a:p>
            <a:r>
              <a:rPr lang="en-US" dirty="0" smtClean="0"/>
              <a:t>PAT as a solution not a product?</a:t>
            </a:r>
          </a:p>
          <a:p>
            <a:r>
              <a:rPr lang="en-US" dirty="0" smtClean="0"/>
              <a:t>Regulatory framework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112</Words>
  <Application>Microsoft Office PowerPoint</Application>
  <PresentationFormat>On-screen Show (4:3)</PresentationFormat>
  <Paragraphs>47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Small molecules</vt:lpstr>
      <vt:lpstr>What’s New?</vt:lpstr>
      <vt:lpstr>Gaps</vt:lpstr>
    </vt:vector>
  </TitlesOfParts>
  <Company>Bristol-Myers Squibb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molecules</dc:title>
  <dc:creator>Gary McGeorge</dc:creator>
  <cp:lastModifiedBy>Gary McGeorge</cp:lastModifiedBy>
  <cp:revision>20</cp:revision>
  <dcterms:created xsi:type="dcterms:W3CDTF">2011-09-26T15:26:40Z</dcterms:created>
  <dcterms:modified xsi:type="dcterms:W3CDTF">2011-09-27T03:54:44Z</dcterms:modified>
</cp:coreProperties>
</file>